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2ffa2e7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2ffa2e7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32b88913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32b88913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32b88913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32b88913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0" Type="http://schemas.openxmlformats.org/officeDocument/2006/relationships/image" Target="../media/image15.png"/><Relationship Id="rId9" Type="http://schemas.openxmlformats.org/officeDocument/2006/relationships/image" Target="../media/image8.png"/><Relationship Id="rId5" Type="http://schemas.openxmlformats.org/officeDocument/2006/relationships/image" Target="../media/image6.jp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10" Type="http://schemas.openxmlformats.org/officeDocument/2006/relationships/image" Target="../media/image21.png"/><Relationship Id="rId9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30900" y="77275"/>
            <a:ext cx="4335000" cy="169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/>
              <a:t>Game＿メインゲーム概要</a:t>
            </a:r>
            <a:endParaRPr b="1" sz="1000"/>
          </a:p>
        </p:txBody>
      </p:sp>
      <p:sp>
        <p:nvSpPr>
          <p:cNvPr id="55" name="Google Shape;55;p13"/>
          <p:cNvSpPr/>
          <p:nvPr/>
        </p:nvSpPr>
        <p:spPr>
          <a:xfrm>
            <a:off x="130900" y="285722"/>
            <a:ext cx="4335000" cy="123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基本説明</a:t>
            </a:r>
            <a:endParaRPr sz="800"/>
          </a:p>
        </p:txBody>
      </p:sp>
      <p:sp>
        <p:nvSpPr>
          <p:cNvPr id="56" name="Google Shape;56;p13"/>
          <p:cNvSpPr txBox="1"/>
          <p:nvPr/>
        </p:nvSpPr>
        <p:spPr>
          <a:xfrm>
            <a:off x="153850" y="369700"/>
            <a:ext cx="4289100" cy="4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＜世界観＞</a:t>
            </a:r>
            <a:endParaRPr b="1"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宇宙探査隊でバディを組んでいる2人が遠征からの帰還中、運悪く大規模フレアが発生しレーダーが故障してしまう。その影響で小惑星と衝突。バッテリーやワープゲートが故障。それらが近くの惑星に墜落したため、緊急用の旧型探査機で調査することになる。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探査目的はエネルギー調査。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１：プレイヤー</a:t>
            </a:r>
            <a:endParaRPr b="1"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　　2人のプレイヤーが足場を傾けて移動し、救出・戦闘で協力する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２：探査機</a:t>
            </a:r>
            <a:endParaRPr b="1"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　　2人のプレイヤーによる足場の傾きを感知し、傾いている方向に進んでいく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　　傾く角度が深いほど、移動速度も上がる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３：ステージギミック</a:t>
            </a:r>
            <a:endParaRPr b="1"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　　</a:t>
            </a:r>
            <a:r>
              <a:rPr lang="ja" sz="800">
                <a:solidFill>
                  <a:srgbClr val="595959"/>
                </a:solidFill>
              </a:rPr>
              <a:t>探索マップにはプレイヤーが協力することで解けるギミックが幾つか存在する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　　そのギミックを解くことで、宇宙船の部品を手に入れることができる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４：部品</a:t>
            </a:r>
            <a:endParaRPr b="1"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　　宇宙船の破損した部品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　　3つ（バッテリー、レーダー、ワープ生成ゲート）を集めることでゲームクリア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５：環境</a:t>
            </a:r>
            <a:endParaRPr b="1"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　　</a:t>
            </a:r>
            <a:r>
              <a:rPr lang="ja" sz="800">
                <a:solidFill>
                  <a:srgbClr val="595959"/>
                </a:solidFill>
              </a:rPr>
              <a:t>マップには緑地帯・寒冷帯・火山帯の3つの環境エリアがある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　　マップ毎景観が変化し、寒冷帯では探査機が凍り滑るようになる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６：敵</a:t>
            </a:r>
            <a:endParaRPr b="1"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　　</a:t>
            </a:r>
            <a:r>
              <a:rPr lang="ja" sz="800">
                <a:solidFill>
                  <a:srgbClr val="595959"/>
                </a:solidFill>
              </a:rPr>
              <a:t>プレイヤーを追従して、足場から落とそうとノックバックさせてくる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　　見た目とデバフは環境ごとに異なる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　　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７：戦闘</a:t>
            </a:r>
            <a:endParaRPr b="1"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　　</a:t>
            </a:r>
            <a:r>
              <a:rPr lang="ja" sz="800">
                <a:solidFill>
                  <a:srgbClr val="595959"/>
                </a:solidFill>
              </a:rPr>
              <a:t>各マップには敵とエンカウントするエリアがランダムに湧き、そのエリアに侵入する　　と戦闘モードとなり、敵との戦闘が始まる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８：部品パーツ</a:t>
            </a:r>
            <a:endParaRPr b="1"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595959"/>
                </a:solidFill>
              </a:rPr>
              <a:t>　　</a:t>
            </a:r>
            <a:r>
              <a:rPr lang="ja" sz="800">
                <a:solidFill>
                  <a:srgbClr val="595959"/>
                </a:solidFill>
              </a:rPr>
              <a:t>各環境エリアに散らばる隠し要素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　　部品パーツの収集度によって、エンディングの宇宙船の見た目が変化する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875" y="2798750"/>
            <a:ext cx="1616400" cy="22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250" y="1664684"/>
            <a:ext cx="1209426" cy="90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875" y="1664669"/>
            <a:ext cx="1209426" cy="90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3875" y="188438"/>
            <a:ext cx="1767825" cy="124923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643875" y="0"/>
            <a:ext cx="1110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プレイヤー</a:t>
            </a:r>
            <a:endParaRPr sz="800">
              <a:solidFill>
                <a:srgbClr val="595959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643875" y="1437675"/>
            <a:ext cx="1110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宇宙船</a:t>
            </a:r>
            <a:endParaRPr sz="800">
              <a:solidFill>
                <a:srgbClr val="595959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4643875" y="2572600"/>
            <a:ext cx="1110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環境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0100" y="2758457"/>
            <a:ext cx="2411984" cy="226694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7544175" y="2508550"/>
            <a:ext cx="13980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ステージを上から見た図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2575" y="253689"/>
            <a:ext cx="650575" cy="11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57325" y="188460"/>
            <a:ext cx="650563" cy="12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91150" y="1486000"/>
            <a:ext cx="916477" cy="10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6530088" y="483850"/>
            <a:ext cx="916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各バイオーム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特徴的な巨大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オブジェクト</a:t>
            </a:r>
            <a:endParaRPr sz="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　　　　→</a:t>
            </a:r>
            <a:endParaRPr sz="800">
              <a:solidFill>
                <a:srgbClr val="595959"/>
              </a:solidFill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585850" y="37225"/>
            <a:ext cx="1986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最終編集日：1月1</a:t>
            </a:r>
            <a:r>
              <a:rPr lang="ja" sz="800">
                <a:solidFill>
                  <a:srgbClr val="595959"/>
                </a:solidFill>
              </a:rPr>
              <a:t>9</a:t>
            </a:r>
            <a:r>
              <a:rPr lang="ja" sz="800">
                <a:solidFill>
                  <a:srgbClr val="595959"/>
                </a:solidFill>
              </a:rPr>
              <a:t>日　作成者：赤堀</a:t>
            </a:r>
            <a:endParaRPr sz="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130900" y="77275"/>
            <a:ext cx="4335000" cy="169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/>
              <a:t>Game＿メイン</a:t>
            </a:r>
            <a:r>
              <a:rPr b="1" lang="ja" sz="1000"/>
              <a:t>ステージ</a:t>
            </a:r>
            <a:r>
              <a:rPr b="1" lang="ja" sz="1000"/>
              <a:t>概要</a:t>
            </a:r>
            <a:endParaRPr b="1" sz="1000"/>
          </a:p>
        </p:txBody>
      </p:sp>
      <p:sp>
        <p:nvSpPr>
          <p:cNvPr id="76" name="Google Shape;76;p14"/>
          <p:cNvSpPr/>
          <p:nvPr/>
        </p:nvSpPr>
        <p:spPr>
          <a:xfrm>
            <a:off x="130900" y="285722"/>
            <a:ext cx="4335000" cy="123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ステージマップ</a:t>
            </a:r>
            <a:endParaRPr sz="800"/>
          </a:p>
        </p:txBody>
      </p:sp>
      <p:sp>
        <p:nvSpPr>
          <p:cNvPr id="77" name="Google Shape;77;p14"/>
          <p:cNvSpPr txBox="1"/>
          <p:nvPr/>
        </p:nvSpPr>
        <p:spPr>
          <a:xfrm>
            <a:off x="2666775" y="37225"/>
            <a:ext cx="1905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作成日：1月6日　作成者：田村彩音　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1422"/>
            <a:ext cx="4664300" cy="442967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5062950" y="489550"/>
            <a:ext cx="237600" cy="249900"/>
          </a:xfrm>
          <a:prstGeom prst="ellipse">
            <a:avLst/>
          </a:prstGeom>
          <a:solidFill>
            <a:srgbClr val="FF7F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5062950" y="858850"/>
            <a:ext cx="237600" cy="249900"/>
          </a:xfrm>
          <a:prstGeom prst="ellipse">
            <a:avLst/>
          </a:prstGeom>
          <a:solidFill>
            <a:srgbClr val="ED1C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5062950" y="1228150"/>
            <a:ext cx="237600" cy="249900"/>
          </a:xfrm>
          <a:prstGeom prst="ellipse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5383125" y="479225"/>
            <a:ext cx="27267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ja" sz="1300">
                <a:solidFill>
                  <a:schemeClr val="dk2"/>
                </a:solidFill>
              </a:rPr>
              <a:t>コインギミックの道筋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5383125" y="858850"/>
            <a:ext cx="27267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ja" sz="1300">
                <a:solidFill>
                  <a:schemeClr val="dk2"/>
                </a:solidFill>
              </a:rPr>
              <a:t>コインギミック</a:t>
            </a:r>
            <a:r>
              <a:rPr lang="ja" sz="1300">
                <a:solidFill>
                  <a:schemeClr val="dk2"/>
                </a:solidFill>
              </a:rPr>
              <a:t>のコイン配置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5383125" y="1176500"/>
            <a:ext cx="27267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ja" sz="1300">
                <a:solidFill>
                  <a:schemeClr val="dk2"/>
                </a:solidFill>
              </a:rPr>
              <a:t>メインパーツの配置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130900" y="77275"/>
            <a:ext cx="4335000" cy="169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/>
              <a:t>Game＿</a:t>
            </a:r>
            <a:r>
              <a:rPr b="1" lang="ja" sz="1000"/>
              <a:t>OP</a:t>
            </a:r>
            <a:r>
              <a:rPr b="1" lang="ja" sz="1000"/>
              <a:t>概要</a:t>
            </a:r>
            <a:endParaRPr b="1" sz="1000"/>
          </a:p>
        </p:txBody>
      </p:sp>
      <p:sp>
        <p:nvSpPr>
          <p:cNvPr id="90" name="Google Shape;90;p15"/>
          <p:cNvSpPr/>
          <p:nvPr/>
        </p:nvSpPr>
        <p:spPr>
          <a:xfrm>
            <a:off x="130900" y="285722"/>
            <a:ext cx="4335000" cy="123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セリフ表示位置</a:t>
            </a:r>
            <a:endParaRPr sz="800"/>
          </a:p>
        </p:txBody>
      </p:sp>
      <p:sp>
        <p:nvSpPr>
          <p:cNvPr id="91" name="Google Shape;91;p15"/>
          <p:cNvSpPr txBox="1"/>
          <p:nvPr/>
        </p:nvSpPr>
        <p:spPr>
          <a:xfrm>
            <a:off x="2666775" y="37225"/>
            <a:ext cx="1905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作成日：1月</a:t>
            </a:r>
            <a:r>
              <a:rPr lang="ja" sz="800">
                <a:solidFill>
                  <a:srgbClr val="595959"/>
                </a:solidFill>
              </a:rPr>
              <a:t>12</a:t>
            </a:r>
            <a:r>
              <a:rPr lang="ja" sz="800">
                <a:solidFill>
                  <a:srgbClr val="595959"/>
                </a:solidFill>
              </a:rPr>
              <a:t>日　作成者：田村彩音　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75" y="535610"/>
            <a:ext cx="4664300" cy="442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37" y="2446800"/>
            <a:ext cx="1789486" cy="24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12" y="3800575"/>
            <a:ext cx="1789486" cy="24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0763" y="4073949"/>
            <a:ext cx="1802066" cy="24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068" y="1168061"/>
            <a:ext cx="1802004" cy="24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1617" y="1996175"/>
            <a:ext cx="1795820" cy="24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169" y="4183300"/>
            <a:ext cx="1795820" cy="24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cxnSp>
        <p:nvCxnSpPr>
          <p:cNvPr id="99" name="Google Shape;99;p15"/>
          <p:cNvCxnSpPr>
            <a:stCxn id="96" idx="3"/>
          </p:cNvCxnSpPr>
          <p:nvPr/>
        </p:nvCxnSpPr>
        <p:spPr>
          <a:xfrm>
            <a:off x="2055073" y="1293011"/>
            <a:ext cx="1626900" cy="779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5"/>
          <p:cNvCxnSpPr>
            <a:stCxn id="95" idx="1"/>
          </p:cNvCxnSpPr>
          <p:nvPr/>
        </p:nvCxnSpPr>
        <p:spPr>
          <a:xfrm rot="10800000">
            <a:off x="5177363" y="3748899"/>
            <a:ext cx="2063400" cy="450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5"/>
          <p:cNvSpPr/>
          <p:nvPr/>
        </p:nvSpPr>
        <p:spPr>
          <a:xfrm>
            <a:off x="2336250" y="1949075"/>
            <a:ext cx="2672400" cy="297000"/>
          </a:xfrm>
          <a:prstGeom prst="rect">
            <a:avLst/>
          </a:prstGeom>
          <a:solidFill>
            <a:srgbClr val="FF00FF">
              <a:alpha val="3333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 rot="-2190779">
            <a:off x="4517210" y="1144550"/>
            <a:ext cx="2802834" cy="296825"/>
          </a:xfrm>
          <a:prstGeom prst="rect">
            <a:avLst/>
          </a:prstGeom>
          <a:solidFill>
            <a:srgbClr val="FF00FF">
              <a:alpha val="3333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rot="5531637">
            <a:off x="3872029" y="3519286"/>
            <a:ext cx="2672259" cy="296919"/>
          </a:xfrm>
          <a:prstGeom prst="rect">
            <a:avLst/>
          </a:prstGeom>
          <a:solidFill>
            <a:srgbClr val="FF00FF">
              <a:alpha val="3333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rot="-2190779">
            <a:off x="4913535" y="1534125"/>
            <a:ext cx="2802834" cy="296825"/>
          </a:xfrm>
          <a:prstGeom prst="rect">
            <a:avLst/>
          </a:prstGeom>
          <a:solidFill>
            <a:srgbClr val="FF00FF">
              <a:alpha val="3333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3359625" y="3908025"/>
            <a:ext cx="519600" cy="346500"/>
          </a:xfrm>
          <a:prstGeom prst="rect">
            <a:avLst/>
          </a:prstGeom>
          <a:solidFill>
            <a:srgbClr val="FF00FF">
              <a:alpha val="3333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5"/>
          <p:cNvCxnSpPr>
            <a:stCxn id="98" idx="3"/>
          </p:cNvCxnSpPr>
          <p:nvPr/>
        </p:nvCxnSpPr>
        <p:spPr>
          <a:xfrm flipH="1" rot="10800000">
            <a:off x="2051988" y="4089550"/>
            <a:ext cx="1578600" cy="2187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5"/>
          <p:cNvSpPr/>
          <p:nvPr/>
        </p:nvSpPr>
        <p:spPr>
          <a:xfrm rot="5399491">
            <a:off x="1451465" y="2069350"/>
            <a:ext cx="2027400" cy="1169400"/>
          </a:xfrm>
          <a:prstGeom prst="blockArc">
            <a:avLst>
              <a:gd fmla="val 10540677" name="adj1"/>
              <a:gd fmla="val 332254" name="adj2"/>
              <a:gd fmla="val 15694" name="adj3"/>
            </a:avLst>
          </a:prstGeom>
          <a:solidFill>
            <a:srgbClr val="0055FF">
              <a:alpha val="4906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5"/>
          <p:cNvCxnSpPr>
            <a:stCxn id="93" idx="3"/>
          </p:cNvCxnSpPr>
          <p:nvPr/>
        </p:nvCxnSpPr>
        <p:spPr>
          <a:xfrm>
            <a:off x="2048823" y="2571750"/>
            <a:ext cx="908100" cy="5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5"/>
          <p:cNvSpPr/>
          <p:nvPr/>
        </p:nvSpPr>
        <p:spPr>
          <a:xfrm>
            <a:off x="3464000" y="3634325"/>
            <a:ext cx="519600" cy="218700"/>
          </a:xfrm>
          <a:prstGeom prst="rect">
            <a:avLst/>
          </a:prstGeom>
          <a:solidFill>
            <a:srgbClr val="FF00FF">
              <a:alpha val="3333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5"/>
          <p:cNvCxnSpPr>
            <a:stCxn id="94" idx="3"/>
          </p:cNvCxnSpPr>
          <p:nvPr/>
        </p:nvCxnSpPr>
        <p:spPr>
          <a:xfrm flipH="1" rot="10800000">
            <a:off x="2188498" y="3707125"/>
            <a:ext cx="1483800" cy="218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5"/>
          <p:cNvSpPr/>
          <p:nvPr/>
        </p:nvSpPr>
        <p:spPr>
          <a:xfrm>
            <a:off x="6390400" y="3101900"/>
            <a:ext cx="668100" cy="504600"/>
          </a:xfrm>
          <a:prstGeom prst="rect">
            <a:avLst/>
          </a:prstGeom>
          <a:solidFill>
            <a:srgbClr val="FF00FF">
              <a:alpha val="3333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5"/>
          <p:cNvCxnSpPr>
            <a:stCxn id="97" idx="1"/>
          </p:cNvCxnSpPr>
          <p:nvPr/>
        </p:nvCxnSpPr>
        <p:spPr>
          <a:xfrm flipH="1">
            <a:off x="6763517" y="2121125"/>
            <a:ext cx="668100" cy="1171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30900" y="77275"/>
            <a:ext cx="4335000" cy="169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/>
              <a:t>Game＿</a:t>
            </a:r>
            <a:r>
              <a:rPr b="1" lang="ja" sz="1000"/>
              <a:t>OP</a:t>
            </a:r>
            <a:r>
              <a:rPr b="1" lang="ja" sz="1000"/>
              <a:t>概要</a:t>
            </a:r>
            <a:endParaRPr b="1" sz="1000"/>
          </a:p>
        </p:txBody>
      </p:sp>
      <p:sp>
        <p:nvSpPr>
          <p:cNvPr id="118" name="Google Shape;118;p16"/>
          <p:cNvSpPr/>
          <p:nvPr/>
        </p:nvSpPr>
        <p:spPr>
          <a:xfrm>
            <a:off x="130900" y="285722"/>
            <a:ext cx="4335000" cy="123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セリフ表示</a:t>
            </a:r>
            <a:endParaRPr sz="800"/>
          </a:p>
        </p:txBody>
      </p:sp>
      <p:sp>
        <p:nvSpPr>
          <p:cNvPr id="119" name="Google Shape;119;p16"/>
          <p:cNvSpPr txBox="1"/>
          <p:nvPr/>
        </p:nvSpPr>
        <p:spPr>
          <a:xfrm>
            <a:off x="2666775" y="37225"/>
            <a:ext cx="1905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595959"/>
                </a:solidFill>
              </a:rPr>
              <a:t>作成日：1月16日　作成者：田村彩音　</a:t>
            </a:r>
            <a:endParaRPr sz="800">
              <a:solidFill>
                <a:srgbClr val="595959"/>
              </a:solidFill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672" y="2807314"/>
            <a:ext cx="3334077" cy="463972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672" y="2164364"/>
            <a:ext cx="3334077" cy="463972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672" y="1521414"/>
            <a:ext cx="3334077" cy="463972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797" y="3474350"/>
            <a:ext cx="3334077" cy="465600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797" y="2864175"/>
            <a:ext cx="3334077" cy="465600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797" y="2258892"/>
            <a:ext cx="3334077" cy="460716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797" y="1655231"/>
            <a:ext cx="3334077" cy="459088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0797" y="1121725"/>
            <a:ext cx="3334077" cy="465600"/>
          </a:xfrm>
          <a:prstGeom prst="rect">
            <a:avLst/>
          </a:prstGeom>
          <a:solidFill>
            <a:srgbClr val="B7B7B7"/>
          </a:solidFill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161300" y="493625"/>
            <a:ext cx="2537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1"/>
                </a:solidFill>
              </a:rPr>
              <a:t>スタート後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29" name="Google Shape;129;p16"/>
          <p:cNvCxnSpPr/>
          <p:nvPr/>
        </p:nvCxnSpPr>
        <p:spPr>
          <a:xfrm>
            <a:off x="237775" y="966400"/>
            <a:ext cx="0" cy="305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6"/>
          <p:cNvSpPr txBox="1"/>
          <p:nvPr/>
        </p:nvSpPr>
        <p:spPr>
          <a:xfrm>
            <a:off x="98700" y="4170125"/>
            <a:ext cx="1946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ja" sz="750">
                <a:solidFill>
                  <a:schemeClr val="dk1"/>
                </a:solidFill>
              </a:rPr>
              <a:t>探査機動き始める</a:t>
            </a:r>
            <a:endParaRPr sz="750">
              <a:solidFill>
                <a:schemeClr val="dk1"/>
              </a:solidFill>
            </a:endParaRPr>
          </a:p>
        </p:txBody>
      </p:sp>
      <p:cxnSp>
        <p:nvCxnSpPr>
          <p:cNvPr id="131" name="Google Shape;131;p16"/>
          <p:cNvCxnSpPr/>
          <p:nvPr/>
        </p:nvCxnSpPr>
        <p:spPr>
          <a:xfrm>
            <a:off x="4944100" y="1424725"/>
            <a:ext cx="0" cy="209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6"/>
          <p:cNvSpPr txBox="1"/>
          <p:nvPr/>
        </p:nvSpPr>
        <p:spPr>
          <a:xfrm>
            <a:off x="4895450" y="1032575"/>
            <a:ext cx="1946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ja" sz="1300">
                <a:solidFill>
                  <a:schemeClr val="dk1"/>
                </a:solidFill>
              </a:rPr>
              <a:t>ゲームスタート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